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</p:sldIdLst>
  <p:sldSz cx="6858000" cy="9144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Relationship Id="rId9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10" Type="http://schemas.openxmlformats.org/officeDocument/2006/relationships/image" Target="../media/image42.wmf"/><Relationship Id="rId4" Type="http://schemas.openxmlformats.org/officeDocument/2006/relationships/image" Target="../media/image36.wmf"/><Relationship Id="rId9" Type="http://schemas.openxmlformats.org/officeDocument/2006/relationships/image" Target="../media/image4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4C527-F2D1-4A77-9DC2-44590A1C77B6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E93BE-E6D5-467C-8830-AD4ECF2D6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416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baseline="0" dirty="0" smtClean="0"/>
              <a:t>, 3rd</a:t>
            </a:r>
            <a:r>
              <a:rPr lang="en-US" dirty="0" smtClean="0"/>
              <a:t> –finished&amp; calculator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E93BE-E6D5-467C-8830-AD4ECF2D6F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65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7</a:t>
            </a:r>
            <a:r>
              <a:rPr lang="en-US" baseline="30000" smtClean="0"/>
              <a:t>th</a:t>
            </a:r>
            <a:r>
              <a:rPr lang="en-US" baseline="0" smtClean="0"/>
              <a:t> – finished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E93BE-E6D5-467C-8830-AD4ECF2D6F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08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6AAC-A3AE-4BB3-BEF1-DCA6FB989E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4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BDCC-63BB-4988-93E6-9D6EC0B114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38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F715-8DB7-4686-9B05-4FA452026A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17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70418"/>
            <a:ext cx="6172200" cy="15197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42900" y="2133601"/>
            <a:ext cx="3028950" cy="60409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409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8331200"/>
            <a:ext cx="1600200" cy="609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8331200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8331200"/>
            <a:ext cx="1600200" cy="609600"/>
          </a:xfrm>
        </p:spPr>
        <p:txBody>
          <a:bodyPr/>
          <a:lstStyle>
            <a:lvl1pPr>
              <a:defRPr/>
            </a:lvl1pPr>
          </a:lstStyle>
          <a:p>
            <a:fld id="{2C3FE280-00AB-4048-AA2F-BB836F3439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50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B820-4302-480A-9F27-6C03637A21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1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428C-D177-4D0B-9187-A2B2D43DD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2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B8452-D51E-470C-8A0F-60762EEF59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54FF-9538-48FF-A374-725A9B8C4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15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30AAC-12D7-42BE-8D80-1052906095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72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565C-66EA-4D33-894D-84F3AD090B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9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851F4-A69B-4753-B314-8E519260BA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849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A93C-B5C3-4A24-9564-A91ADACFB6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81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FCDF8-CC24-4228-94AC-E1B02E729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14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5" Type="http://schemas.openxmlformats.org/officeDocument/2006/relationships/image" Target="../media/image15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1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23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0.wmf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2.wmf"/><Relationship Id="rId20" Type="http://schemas.openxmlformats.org/officeDocument/2006/relationships/image" Target="../media/image24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19.wmf"/><Relationship Id="rId19" Type="http://schemas.openxmlformats.org/officeDocument/2006/relationships/oleObject" Target="../embeddings/oleObject24.bin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29.wmf"/><Relationship Id="rId18" Type="http://schemas.openxmlformats.org/officeDocument/2006/relationships/oleObject" Target="../embeddings/oleObject32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29.bin"/><Relationship Id="rId17" Type="http://schemas.openxmlformats.org/officeDocument/2006/relationships/image" Target="../media/image31.wmf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31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5" Type="http://schemas.openxmlformats.org/officeDocument/2006/relationships/image" Target="../media/image30.wmf"/><Relationship Id="rId10" Type="http://schemas.openxmlformats.org/officeDocument/2006/relationships/oleObject" Target="../embeddings/oleObject28.bin"/><Relationship Id="rId19" Type="http://schemas.openxmlformats.org/officeDocument/2006/relationships/image" Target="../media/image32.w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3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image" Target="../media/image37.wmf"/><Relationship Id="rId18" Type="http://schemas.openxmlformats.org/officeDocument/2006/relationships/oleObject" Target="../embeddings/oleObject41.bin"/><Relationship Id="rId3" Type="http://schemas.openxmlformats.org/officeDocument/2006/relationships/oleObject" Target="../embeddings/oleObject33.bin"/><Relationship Id="rId21" Type="http://schemas.openxmlformats.org/officeDocument/2006/relationships/image" Target="../media/image41.wmf"/><Relationship Id="rId7" Type="http://schemas.openxmlformats.org/officeDocument/2006/relationships/oleObject" Target="../embeddings/oleObject35.bin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39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40.bin"/><Relationship Id="rId20" Type="http://schemas.openxmlformats.org/officeDocument/2006/relationships/oleObject" Target="../embeddings/oleObject42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wmf"/><Relationship Id="rId11" Type="http://schemas.openxmlformats.org/officeDocument/2006/relationships/image" Target="../media/image36.wmf"/><Relationship Id="rId5" Type="http://schemas.openxmlformats.org/officeDocument/2006/relationships/oleObject" Target="../embeddings/oleObject34.bin"/><Relationship Id="rId15" Type="http://schemas.openxmlformats.org/officeDocument/2006/relationships/image" Target="../media/image38.wmf"/><Relationship Id="rId23" Type="http://schemas.openxmlformats.org/officeDocument/2006/relationships/image" Target="../media/image42.wmf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40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36.bin"/><Relationship Id="rId14" Type="http://schemas.openxmlformats.org/officeDocument/2006/relationships/oleObject" Target="../embeddings/oleObject39.bin"/><Relationship Id="rId22" Type="http://schemas.openxmlformats.org/officeDocument/2006/relationships/oleObject" Target="../embeddings/oleObject4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49.bin"/><Relationship Id="rId18" Type="http://schemas.openxmlformats.org/officeDocument/2006/relationships/image" Target="../media/image50.w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47.wmf"/><Relationship Id="rId17" Type="http://schemas.openxmlformats.org/officeDocument/2006/relationships/oleObject" Target="../embeddings/oleObject51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49.wmf"/><Relationship Id="rId20" Type="http://schemas.openxmlformats.org/officeDocument/2006/relationships/image" Target="../media/image51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0.bin"/><Relationship Id="rId10" Type="http://schemas.openxmlformats.org/officeDocument/2006/relationships/image" Target="../media/image46.wmf"/><Relationship Id="rId19" Type="http://schemas.openxmlformats.org/officeDocument/2006/relationships/oleObject" Target="../embeddings/oleObject52.bin"/><Relationship Id="rId4" Type="http://schemas.openxmlformats.org/officeDocument/2006/relationships/image" Target="../media/image43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4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7.2 Properties of Rational Exponents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8224" y="2139900"/>
            <a:ext cx="5709175" cy="6040438"/>
          </a:xfrm>
        </p:spPr>
        <p:txBody>
          <a:bodyPr>
            <a:normAutofit/>
          </a:bodyPr>
          <a:lstStyle/>
          <a:p>
            <a:r>
              <a:rPr lang="en-US" sz="4400" dirty="0"/>
              <a:t>a</a:t>
            </a:r>
            <a:r>
              <a:rPr lang="en-US" sz="4400" baseline="30000" dirty="0"/>
              <a:t>m</a:t>
            </a:r>
            <a:r>
              <a:rPr lang="en-US" sz="4400" dirty="0"/>
              <a:t> * a</a:t>
            </a:r>
            <a:r>
              <a:rPr lang="en-US" sz="4400" baseline="30000" dirty="0"/>
              <a:t>n</a:t>
            </a:r>
            <a:r>
              <a:rPr lang="en-US" sz="4400" dirty="0"/>
              <a:t> = </a:t>
            </a:r>
            <a:r>
              <a:rPr lang="en-US" sz="4400" dirty="0" err="1"/>
              <a:t>a</a:t>
            </a:r>
            <a:r>
              <a:rPr lang="en-US" sz="4400" baseline="30000" dirty="0" err="1"/>
              <a:t>m+n</a:t>
            </a:r>
            <a:endParaRPr lang="en-US" sz="4400" dirty="0"/>
          </a:p>
          <a:p>
            <a:r>
              <a:rPr lang="en-US" sz="4400" dirty="0"/>
              <a:t>(a</a:t>
            </a:r>
            <a:r>
              <a:rPr lang="en-US" sz="4400" baseline="30000" dirty="0"/>
              <a:t>m</a:t>
            </a:r>
            <a:r>
              <a:rPr lang="en-US" sz="4400" dirty="0"/>
              <a:t>)</a:t>
            </a:r>
            <a:r>
              <a:rPr lang="en-US" sz="4400" baseline="30000" dirty="0"/>
              <a:t>n</a:t>
            </a:r>
            <a:r>
              <a:rPr lang="en-US" sz="4400" dirty="0"/>
              <a:t> = </a:t>
            </a:r>
            <a:r>
              <a:rPr lang="en-US" sz="4400" dirty="0" err="1"/>
              <a:t>a</a:t>
            </a:r>
            <a:r>
              <a:rPr lang="en-US" sz="4400" baseline="30000" dirty="0" err="1"/>
              <a:t>mn</a:t>
            </a:r>
            <a:endParaRPr lang="en-US" sz="4400" dirty="0"/>
          </a:p>
          <a:p>
            <a:r>
              <a:rPr lang="en-US" sz="4400" dirty="0"/>
              <a:t>(</a:t>
            </a:r>
            <a:r>
              <a:rPr lang="en-US" sz="4400" dirty="0" err="1"/>
              <a:t>ab</a:t>
            </a:r>
            <a:r>
              <a:rPr lang="en-US" sz="4400" dirty="0"/>
              <a:t>)</a:t>
            </a:r>
            <a:r>
              <a:rPr lang="en-US" sz="4400" baseline="30000" dirty="0"/>
              <a:t>m</a:t>
            </a:r>
            <a:r>
              <a:rPr lang="en-US" sz="4400" dirty="0"/>
              <a:t> = </a:t>
            </a:r>
            <a:r>
              <a:rPr lang="en-US" sz="4400" dirty="0" err="1"/>
              <a:t>a</a:t>
            </a:r>
            <a:r>
              <a:rPr lang="en-US" sz="4400" baseline="30000" dirty="0" err="1"/>
              <a:t>m</a:t>
            </a:r>
            <a:r>
              <a:rPr lang="en-US" sz="4400" dirty="0" err="1"/>
              <a:t>b</a:t>
            </a:r>
            <a:r>
              <a:rPr lang="en-US" sz="4400" baseline="30000" dirty="0" err="1"/>
              <a:t>m</a:t>
            </a:r>
            <a:endParaRPr lang="en-US" sz="4400" dirty="0"/>
          </a:p>
          <a:p>
            <a:r>
              <a:rPr lang="en-US" sz="4400" dirty="0"/>
              <a:t>a</a:t>
            </a:r>
            <a:r>
              <a:rPr lang="en-US" sz="4400" baseline="30000" dirty="0"/>
              <a:t>-m</a:t>
            </a:r>
            <a:r>
              <a:rPr lang="en-US" sz="4400" dirty="0"/>
              <a:t> =</a:t>
            </a:r>
            <a:endParaRPr lang="en-US" sz="4400" baseline="30000" dirty="0"/>
          </a:p>
          <a:p>
            <a:r>
              <a:rPr lang="en-US" sz="4400" dirty="0"/>
              <a:t>    = a</a:t>
            </a:r>
            <a:r>
              <a:rPr lang="en-US" sz="4400" baseline="30000" dirty="0"/>
              <a:t>m-n</a:t>
            </a:r>
          </a:p>
          <a:p>
            <a:r>
              <a:rPr lang="en-US" sz="4400" baseline="30000" dirty="0"/>
              <a:t>       </a:t>
            </a:r>
            <a:r>
              <a:rPr lang="en-US" sz="4400" dirty="0"/>
              <a:t> =</a:t>
            </a:r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Review of Properties of Exponents from section 6.1</a:t>
            </a:r>
          </a:p>
        </p:txBody>
      </p:sp>
      <p:graphicFrame>
        <p:nvGraphicFramePr>
          <p:cNvPr id="365575" name="Object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0752104"/>
              </p:ext>
            </p:extLst>
          </p:nvPr>
        </p:nvGraphicFramePr>
        <p:xfrm>
          <a:off x="990600" y="5269853"/>
          <a:ext cx="838200" cy="927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63" name="Equation" r:id="rId3" imgW="241200" imgH="419040" progId="Equation.3">
                  <p:embed/>
                </p:oleObj>
              </mc:Choice>
              <mc:Fallback>
                <p:oleObj name="Equation" r:id="rId3" imgW="241200" imgH="419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269853"/>
                        <a:ext cx="838200" cy="9270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5577" name="Object 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586144502"/>
              </p:ext>
            </p:extLst>
          </p:nvPr>
        </p:nvGraphicFramePr>
        <p:xfrm>
          <a:off x="2286000" y="4411712"/>
          <a:ext cx="68580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64" name="Equation" r:id="rId5" imgW="241200" imgH="393480" progId="Equation.3">
                  <p:embed/>
                </p:oleObj>
              </mc:Choice>
              <mc:Fallback>
                <p:oleObj name="Equation" r:id="rId5" imgW="24120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411712"/>
                        <a:ext cx="685800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5572" name="Object 4"/>
          <p:cNvGraphicFramePr>
            <a:graphicFrameLocks noChangeAspect="1"/>
          </p:cNvGraphicFramePr>
          <p:nvPr/>
        </p:nvGraphicFramePr>
        <p:xfrm>
          <a:off x="6229350" y="8636000"/>
          <a:ext cx="228600" cy="270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65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9350" y="8636000"/>
                        <a:ext cx="228600" cy="2709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55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161235"/>
              </p:ext>
            </p:extLst>
          </p:nvPr>
        </p:nvGraphicFramePr>
        <p:xfrm>
          <a:off x="1143000" y="6023568"/>
          <a:ext cx="6096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66" name="Equation" r:id="rId9" imgW="368280" imgH="469800" progId="Equation.3">
                  <p:embed/>
                </p:oleObj>
              </mc:Choice>
              <mc:Fallback>
                <p:oleObj name="Equation" r:id="rId9" imgW="368280" imgH="469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6023568"/>
                        <a:ext cx="6096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558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66815"/>
              </p:ext>
            </p:extLst>
          </p:nvPr>
        </p:nvGraphicFramePr>
        <p:xfrm>
          <a:off x="2209800" y="6023567"/>
          <a:ext cx="838200" cy="1173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67" name="Equation" r:id="rId11" imgW="241200" imgH="419040" progId="Equation.3">
                  <p:embed/>
                </p:oleObj>
              </mc:Choice>
              <mc:Fallback>
                <p:oleObj name="Equation" r:id="rId11" imgW="241200" imgH="419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6023567"/>
                        <a:ext cx="838200" cy="11737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5581" name="Text Box 13"/>
          <p:cNvSpPr txBox="1">
            <a:spLocks noChangeArrowheads="1"/>
          </p:cNvSpPr>
          <p:nvPr/>
        </p:nvSpPr>
        <p:spPr bwMode="auto">
          <a:xfrm>
            <a:off x="4220824" y="5269853"/>
            <a:ext cx="22860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These all work for fraction exponents as well as integer exponents.</a:t>
            </a:r>
          </a:p>
        </p:txBody>
      </p:sp>
      <p:sp>
        <p:nvSpPr>
          <p:cNvPr id="365582" name="AutoShape 14"/>
          <p:cNvSpPr>
            <a:spLocks noChangeArrowheads="1"/>
          </p:cNvSpPr>
          <p:nvPr/>
        </p:nvSpPr>
        <p:spPr bwMode="auto">
          <a:xfrm rot="14221337">
            <a:off x="3511153" y="3251597"/>
            <a:ext cx="3143251" cy="907256"/>
          </a:xfrm>
          <a:prstGeom prst="curvedUpArrow">
            <a:avLst>
              <a:gd name="adj1" fmla="val 38976"/>
              <a:gd name="adj2" fmla="val 77953"/>
              <a:gd name="adj3" fmla="val 33333"/>
            </a:avLst>
          </a:prstGeom>
          <a:solidFill>
            <a:srgbClr val="FFFF00"/>
          </a:solidFill>
          <a:ln w="25400">
            <a:solidFill>
              <a:srgbClr val="00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6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365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1000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365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365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65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65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1" grpId="0" uiExpand="1" build="p"/>
      <p:bldP spid="3655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chemeClr val="accent1"/>
                </a:solidFill>
              </a:rPr>
              <a:t>Ex:  Simplify. (no decimal answers)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371600"/>
            <a:ext cx="2819400" cy="8045451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lphaLcPeriod"/>
            </a:pPr>
            <a:r>
              <a:rPr lang="en-US" dirty="0"/>
              <a:t>6</a:t>
            </a:r>
            <a:r>
              <a:rPr lang="en-US" baseline="30000" dirty="0"/>
              <a:t>1/2</a:t>
            </a:r>
            <a:r>
              <a:rPr lang="en-US" dirty="0"/>
              <a:t> * 6</a:t>
            </a:r>
            <a:r>
              <a:rPr lang="en-US" baseline="30000" dirty="0"/>
              <a:t>1/3</a:t>
            </a:r>
            <a:r>
              <a:rPr lang="en-US" dirty="0"/>
              <a:t> 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dirty="0"/>
              <a:t>   = 6</a:t>
            </a:r>
            <a:r>
              <a:rPr lang="en-US" baseline="30000" dirty="0"/>
              <a:t>1/2 + 1/3</a:t>
            </a:r>
            <a:r>
              <a:rPr lang="en-US" dirty="0"/>
              <a:t> 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dirty="0"/>
              <a:t>   = 6</a:t>
            </a:r>
            <a:r>
              <a:rPr lang="en-US" baseline="30000" dirty="0"/>
              <a:t>3/6 + 2/6</a:t>
            </a:r>
            <a:endParaRPr lang="en-US" dirty="0"/>
          </a:p>
          <a:p>
            <a:pPr marL="609600" indent="-609600">
              <a:buFont typeface="Wingdings" pitchFamily="2" charset="2"/>
              <a:buNone/>
            </a:pPr>
            <a:r>
              <a:rPr lang="en-US" dirty="0"/>
              <a:t>   = </a:t>
            </a:r>
            <a:r>
              <a:rPr lang="en-US" dirty="0" smtClean="0"/>
              <a:t>6</a:t>
            </a:r>
            <a:r>
              <a:rPr lang="en-US" baseline="30000" dirty="0" smtClean="0"/>
              <a:t>5/6</a:t>
            </a:r>
          </a:p>
          <a:p>
            <a:pPr marL="609600" indent="-609600">
              <a:buFont typeface="Wingdings" pitchFamily="2" charset="2"/>
              <a:buNone/>
            </a:pPr>
            <a:endParaRPr lang="en-US" dirty="0"/>
          </a:p>
          <a:p>
            <a:pPr marL="609600" indent="-609600">
              <a:buFont typeface="Wingdings" pitchFamily="2" charset="2"/>
              <a:buNone/>
            </a:pPr>
            <a:r>
              <a:rPr lang="en-US" dirty="0"/>
              <a:t>b. (27</a:t>
            </a:r>
            <a:r>
              <a:rPr lang="en-US" baseline="30000" dirty="0"/>
              <a:t>1/3</a:t>
            </a:r>
            <a:r>
              <a:rPr lang="en-US" dirty="0"/>
              <a:t> * 6</a:t>
            </a:r>
            <a:r>
              <a:rPr lang="en-US" baseline="30000" dirty="0"/>
              <a:t>1/4</a:t>
            </a:r>
            <a:r>
              <a:rPr lang="en-US" dirty="0"/>
              <a:t>)</a:t>
            </a:r>
            <a:r>
              <a:rPr lang="en-US" baseline="30000" dirty="0"/>
              <a:t>2</a:t>
            </a:r>
            <a:endParaRPr lang="en-US" dirty="0"/>
          </a:p>
          <a:p>
            <a:pPr marL="609600" indent="-609600">
              <a:buFont typeface="Wingdings" pitchFamily="2" charset="2"/>
              <a:buNone/>
            </a:pPr>
            <a:r>
              <a:rPr lang="en-US" dirty="0"/>
              <a:t>= (27</a:t>
            </a:r>
            <a:r>
              <a:rPr lang="en-US" baseline="30000" dirty="0"/>
              <a:t>1/3</a:t>
            </a:r>
            <a:r>
              <a:rPr lang="en-US" dirty="0"/>
              <a:t>)</a:t>
            </a:r>
            <a:r>
              <a:rPr lang="en-US" baseline="30000" dirty="0"/>
              <a:t>2</a:t>
            </a:r>
            <a:r>
              <a:rPr lang="en-US" dirty="0"/>
              <a:t> * (6</a:t>
            </a:r>
            <a:r>
              <a:rPr lang="en-US" baseline="30000" dirty="0"/>
              <a:t>1/4</a:t>
            </a:r>
            <a:r>
              <a:rPr lang="en-US" dirty="0"/>
              <a:t>)</a:t>
            </a:r>
            <a:r>
              <a:rPr lang="en-US" baseline="30000" dirty="0"/>
              <a:t>2</a:t>
            </a:r>
            <a:endParaRPr lang="en-US" dirty="0"/>
          </a:p>
          <a:p>
            <a:pPr marL="609600" indent="-609600">
              <a:buFont typeface="Wingdings" pitchFamily="2" charset="2"/>
              <a:buNone/>
            </a:pPr>
            <a:r>
              <a:rPr lang="en-US" dirty="0"/>
              <a:t>= (3)</a:t>
            </a:r>
            <a:r>
              <a:rPr lang="en-US" baseline="30000" dirty="0"/>
              <a:t>2</a:t>
            </a:r>
            <a:r>
              <a:rPr lang="en-US" dirty="0"/>
              <a:t> * 6</a:t>
            </a:r>
            <a:r>
              <a:rPr lang="en-US" baseline="30000" dirty="0"/>
              <a:t>2/4</a:t>
            </a:r>
            <a:endParaRPr lang="en-US" dirty="0"/>
          </a:p>
          <a:p>
            <a:pPr marL="609600" indent="-609600">
              <a:buFont typeface="Wingdings" pitchFamily="2" charset="2"/>
              <a:buNone/>
            </a:pPr>
            <a:r>
              <a:rPr lang="en-US" dirty="0"/>
              <a:t>= 9 * 6</a:t>
            </a:r>
            <a:r>
              <a:rPr lang="en-US" baseline="30000" dirty="0"/>
              <a:t>1/2</a:t>
            </a:r>
            <a:endParaRPr lang="en-US" dirty="0"/>
          </a:p>
        </p:txBody>
      </p:sp>
      <p:sp>
        <p:nvSpPr>
          <p:cNvPr id="37171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486150" y="1727200"/>
            <a:ext cx="3028950" cy="7112000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lphaLcPeriod" startAt="3"/>
            </a:pPr>
            <a:r>
              <a:rPr lang="en-US" dirty="0"/>
              <a:t>(4</a:t>
            </a:r>
            <a:r>
              <a:rPr lang="en-US" baseline="30000" dirty="0"/>
              <a:t>3</a:t>
            </a:r>
            <a:r>
              <a:rPr lang="en-US" dirty="0"/>
              <a:t> * 2</a:t>
            </a:r>
            <a:r>
              <a:rPr lang="en-US" baseline="30000" dirty="0"/>
              <a:t>3</a:t>
            </a:r>
            <a:r>
              <a:rPr lang="en-US" dirty="0"/>
              <a:t>)</a:t>
            </a:r>
            <a:r>
              <a:rPr lang="en-US" baseline="30000" dirty="0"/>
              <a:t>-1/3</a:t>
            </a:r>
            <a:endParaRPr lang="en-US" dirty="0"/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= (4</a:t>
            </a:r>
            <a:r>
              <a:rPr lang="en-US" baseline="30000" dirty="0"/>
              <a:t>3</a:t>
            </a:r>
            <a:r>
              <a:rPr lang="en-US" dirty="0"/>
              <a:t>)</a:t>
            </a:r>
            <a:r>
              <a:rPr lang="en-US" baseline="30000" dirty="0"/>
              <a:t>-1/3</a:t>
            </a:r>
            <a:r>
              <a:rPr lang="en-US" dirty="0"/>
              <a:t> * (2</a:t>
            </a:r>
            <a:r>
              <a:rPr lang="en-US" baseline="30000" dirty="0"/>
              <a:t>3</a:t>
            </a:r>
            <a:r>
              <a:rPr lang="en-US" dirty="0"/>
              <a:t>)</a:t>
            </a:r>
            <a:r>
              <a:rPr lang="en-US" baseline="30000" dirty="0"/>
              <a:t>-1/3</a:t>
            </a:r>
            <a:endParaRPr lang="en-US" dirty="0"/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= 4</a:t>
            </a:r>
            <a:r>
              <a:rPr lang="en-US" baseline="30000" dirty="0"/>
              <a:t>-1</a:t>
            </a:r>
            <a:r>
              <a:rPr lang="en-US" dirty="0"/>
              <a:t> * 2</a:t>
            </a:r>
            <a:r>
              <a:rPr lang="en-US" baseline="30000" dirty="0"/>
              <a:t>-1</a:t>
            </a:r>
            <a:endParaRPr lang="en-US" dirty="0"/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= </a:t>
            </a:r>
            <a:r>
              <a:rPr lang="en-US" sz="3600" baseline="30000" dirty="0"/>
              <a:t>¼</a:t>
            </a:r>
            <a:r>
              <a:rPr lang="en-US" sz="3600" dirty="0"/>
              <a:t> * </a:t>
            </a:r>
            <a:r>
              <a:rPr lang="en-US" sz="3600" baseline="30000" dirty="0"/>
              <a:t>½</a:t>
            </a:r>
            <a:r>
              <a:rPr lang="en-US" sz="3600" baseline="-25000" dirty="0"/>
              <a:t> </a:t>
            </a:r>
            <a:r>
              <a:rPr lang="en-US" dirty="0" smtClean="0"/>
              <a:t>	= </a:t>
            </a:r>
            <a:r>
              <a:rPr lang="en-US" sz="2400" baseline="30000" dirty="0"/>
              <a:t>1</a:t>
            </a:r>
            <a:r>
              <a:rPr lang="en-US" sz="2400" dirty="0"/>
              <a:t>/</a:t>
            </a:r>
            <a:r>
              <a:rPr lang="en-US" sz="2400" baseline="-25000" dirty="0"/>
              <a:t>8</a:t>
            </a:r>
            <a:r>
              <a:rPr lang="en-US" baseline="-25000" dirty="0"/>
              <a:t> </a:t>
            </a:r>
            <a:endParaRPr lang="en-US" dirty="0"/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d.</a:t>
            </a:r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  <a:p>
            <a:pPr marL="533400" indent="-533400">
              <a:buFont typeface="Wingdings" pitchFamily="2" charset="2"/>
              <a:buNone/>
            </a:pPr>
            <a:endParaRPr lang="en-US" dirty="0" smtClean="0"/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  <a:p>
            <a:pPr marL="533400" indent="-533400">
              <a:buFont typeface="Wingdings" pitchFamily="2" charset="2"/>
              <a:buNone/>
            </a:pPr>
            <a:r>
              <a:rPr lang="en-US" dirty="0" smtClean="0"/>
              <a:t>=            =            </a:t>
            </a:r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  <a:p>
            <a:pPr marL="533400" indent="-533400">
              <a:buFont typeface="Wingdings" pitchFamily="2" charset="2"/>
              <a:buNone/>
            </a:pPr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371717" name="Oval 5"/>
          <p:cNvSpPr>
            <a:spLocks noChangeArrowheads="1"/>
          </p:cNvSpPr>
          <p:nvPr/>
        </p:nvSpPr>
        <p:spPr bwMode="auto">
          <a:xfrm>
            <a:off x="490224" y="2867211"/>
            <a:ext cx="798910" cy="5334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sp>
        <p:nvSpPr>
          <p:cNvPr id="371718" name="Oval 6"/>
          <p:cNvSpPr>
            <a:spLocks noChangeArrowheads="1"/>
          </p:cNvSpPr>
          <p:nvPr/>
        </p:nvSpPr>
        <p:spPr bwMode="auto">
          <a:xfrm>
            <a:off x="151875" y="5334000"/>
            <a:ext cx="1544240" cy="706967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sp>
        <p:nvSpPr>
          <p:cNvPr id="371719" name="Oval 7"/>
          <p:cNvSpPr>
            <a:spLocks noChangeArrowheads="1"/>
          </p:cNvSpPr>
          <p:nvPr/>
        </p:nvSpPr>
        <p:spPr bwMode="auto">
          <a:xfrm>
            <a:off x="5638800" y="3400611"/>
            <a:ext cx="457200" cy="8128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717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2579985"/>
              </p:ext>
            </p:extLst>
          </p:nvPr>
        </p:nvGraphicFramePr>
        <p:xfrm>
          <a:off x="3962399" y="4271682"/>
          <a:ext cx="1880348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98" name="Equation" r:id="rId3" imgW="482400" imgH="711000" progId="Equation.3">
                  <p:embed/>
                </p:oleObj>
              </mc:Choice>
              <mc:Fallback>
                <p:oleObj name="Equation" r:id="rId3" imgW="482400" imgH="7110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399" y="4271682"/>
                        <a:ext cx="1880348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172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194764"/>
              </p:ext>
            </p:extLst>
          </p:nvPr>
        </p:nvGraphicFramePr>
        <p:xfrm>
          <a:off x="3935506" y="5651624"/>
          <a:ext cx="8382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99" name="Equation" r:id="rId5" imgW="291960" imgH="622080" progId="Equation.3">
                  <p:embed/>
                </p:oleObj>
              </mc:Choice>
              <mc:Fallback>
                <p:oleObj name="Equation" r:id="rId5" imgW="291960" imgH="6220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5506" y="5651624"/>
                        <a:ext cx="838200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17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602914"/>
              </p:ext>
            </p:extLst>
          </p:nvPr>
        </p:nvGraphicFramePr>
        <p:xfrm>
          <a:off x="5067300" y="5700930"/>
          <a:ext cx="11430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00" name="Equation" r:id="rId7" imgW="419040" imgH="520560" progId="Equation.3">
                  <p:embed/>
                </p:oleObj>
              </mc:Choice>
              <mc:Fallback>
                <p:oleObj name="Equation" r:id="rId7" imgW="419040" imgH="5205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300" y="5700930"/>
                        <a:ext cx="11430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172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172044"/>
              </p:ext>
            </p:extLst>
          </p:nvPr>
        </p:nvGraphicFramePr>
        <p:xfrm>
          <a:off x="3886200" y="7059083"/>
          <a:ext cx="706881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01" name="Equation" r:id="rId9" imgW="190440" imgH="291960" progId="Equation.3">
                  <p:embed/>
                </p:oleObj>
              </mc:Choice>
              <mc:Fallback>
                <p:oleObj name="Equation" r:id="rId9" imgW="190440" imgH="2919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7059083"/>
                        <a:ext cx="706881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1724" name="Oval 12"/>
          <p:cNvSpPr>
            <a:spLocks noChangeArrowheads="1"/>
          </p:cNvSpPr>
          <p:nvPr/>
        </p:nvSpPr>
        <p:spPr bwMode="auto">
          <a:xfrm>
            <a:off x="3935506" y="7111999"/>
            <a:ext cx="838200" cy="963084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sp>
        <p:nvSpPr>
          <p:cNvPr id="371725" name="Text Box 13"/>
          <p:cNvSpPr txBox="1">
            <a:spLocks noChangeArrowheads="1"/>
          </p:cNvSpPr>
          <p:nvPr/>
        </p:nvSpPr>
        <p:spPr bwMode="auto">
          <a:xfrm>
            <a:off x="342900" y="8288867"/>
            <a:ext cx="62865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**  All of these examples were in rational exponent form to begin with, so the answers should be in the same form!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6" grpId="0" uiExpand="1" build="p"/>
      <p:bldP spid="371717" grpId="0" animBg="1"/>
      <p:bldP spid="371718" grpId="0" animBg="1"/>
      <p:bldP spid="371719" grpId="0" animBg="1"/>
      <p:bldP spid="3717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899" y="370418"/>
            <a:ext cx="618945" cy="119591"/>
          </a:xfrm>
          <a:noFill/>
        </p:spPr>
        <p:txBody>
          <a:bodyPr>
            <a:normAutofit fontScale="90000"/>
          </a:bodyPr>
          <a:lstStyle/>
          <a:p>
            <a:r>
              <a:rPr lang="en-US" sz="2800">
                <a:solidFill>
                  <a:schemeClr val="accent1"/>
                </a:solidFill>
              </a:rPr>
              <a:t>   </a:t>
            </a:r>
          </a:p>
        </p:txBody>
      </p:sp>
      <p:sp>
        <p:nvSpPr>
          <p:cNvPr id="37376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228600"/>
            <a:ext cx="2286000" cy="658280"/>
          </a:xfrm>
          <a:noFill/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Ex:  Simplify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aphicFrame>
        <p:nvGraphicFramePr>
          <p:cNvPr id="37376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9267537"/>
              </p:ext>
            </p:extLst>
          </p:nvPr>
        </p:nvGraphicFramePr>
        <p:xfrm>
          <a:off x="228600" y="914400"/>
          <a:ext cx="3505200" cy="649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51"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914400"/>
                        <a:ext cx="3505200" cy="6498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6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126122"/>
              </p:ext>
            </p:extLst>
          </p:nvPr>
        </p:nvGraphicFramePr>
        <p:xfrm>
          <a:off x="3886200" y="838200"/>
          <a:ext cx="2112962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52" name="Equation" r:id="rId6" imgW="609480" imgH="228600" progId="Equation.3">
                  <p:embed/>
                </p:oleObj>
              </mc:Choice>
              <mc:Fallback>
                <p:oleObj name="Equation" r:id="rId6" imgW="60948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838200"/>
                        <a:ext cx="2112962" cy="67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7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947453"/>
              </p:ext>
            </p:extLst>
          </p:nvPr>
        </p:nvGraphicFramePr>
        <p:xfrm>
          <a:off x="228600" y="1934342"/>
          <a:ext cx="3827463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53" name="Equation" r:id="rId8" imgW="711000" imgH="228600" progId="Equation.3">
                  <p:embed/>
                </p:oleObj>
              </mc:Choice>
              <mc:Fallback>
                <p:oleObj name="Equation" r:id="rId8" imgW="7110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934342"/>
                        <a:ext cx="3827463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3778" name="Oval 18"/>
          <p:cNvSpPr>
            <a:spLocks noChangeArrowheads="1"/>
          </p:cNvSpPr>
          <p:nvPr/>
        </p:nvSpPr>
        <p:spPr bwMode="auto">
          <a:xfrm>
            <a:off x="2559424" y="2176182"/>
            <a:ext cx="952500" cy="6858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7377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193231"/>
              </p:ext>
            </p:extLst>
          </p:nvPr>
        </p:nvGraphicFramePr>
        <p:xfrm>
          <a:off x="228600" y="3657600"/>
          <a:ext cx="2432426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54" name="Equation" r:id="rId10" imgW="330120" imgH="457200" progId="Equation.3">
                  <p:embed/>
                </p:oleObj>
              </mc:Choice>
              <mc:Fallback>
                <p:oleObj name="Equation" r:id="rId10" imgW="330120" imgH="4572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657600"/>
                        <a:ext cx="2432426" cy="142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82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528622"/>
              </p:ext>
            </p:extLst>
          </p:nvPr>
        </p:nvGraphicFramePr>
        <p:xfrm>
          <a:off x="2625724" y="3733800"/>
          <a:ext cx="2098675" cy="1161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55" name="Equation" r:id="rId12" imgW="457200" imgH="444240" progId="Equation.3">
                  <p:embed/>
                </p:oleObj>
              </mc:Choice>
              <mc:Fallback>
                <p:oleObj name="Equation" r:id="rId12" imgW="457200" imgH="4442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5724" y="3733800"/>
                        <a:ext cx="2098675" cy="11618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85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5831510"/>
              </p:ext>
            </p:extLst>
          </p:nvPr>
        </p:nvGraphicFramePr>
        <p:xfrm>
          <a:off x="241729" y="5791200"/>
          <a:ext cx="2890236" cy="886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56" name="Equation" r:id="rId14" imgW="571320" imgH="228600" progId="Equation.3">
                  <p:embed/>
                </p:oleObj>
              </mc:Choice>
              <mc:Fallback>
                <p:oleObj name="Equation" r:id="rId14" imgW="571320" imgH="2286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729" y="5791200"/>
                        <a:ext cx="2890236" cy="8860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3788" name="Oval 28"/>
          <p:cNvSpPr>
            <a:spLocks noChangeArrowheads="1"/>
          </p:cNvSpPr>
          <p:nvPr/>
        </p:nvSpPr>
        <p:spPr bwMode="auto">
          <a:xfrm>
            <a:off x="2559424" y="5943600"/>
            <a:ext cx="530525" cy="6604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ZW"/>
          </a:p>
        </p:txBody>
      </p:sp>
      <p:sp>
        <p:nvSpPr>
          <p:cNvPr id="373803" name="Text Box 43"/>
          <p:cNvSpPr txBox="1">
            <a:spLocks noChangeArrowheads="1"/>
          </p:cNvSpPr>
          <p:nvPr/>
        </p:nvSpPr>
        <p:spPr bwMode="auto">
          <a:xfrm>
            <a:off x="228600" y="7745265"/>
            <a:ext cx="66294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** If the problem is in radical form to begin with, the answer should be in radical form as well.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78" grpId="0" animBg="1"/>
      <p:bldP spid="3737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70418"/>
            <a:ext cx="400050" cy="239183"/>
          </a:xfrm>
          <a:noFill/>
        </p:spPr>
        <p:txBody>
          <a:bodyPr>
            <a:normAutofit fontScale="90000"/>
          </a:bodyPr>
          <a:lstStyle/>
          <a:p>
            <a:r>
              <a:rPr lang="en-US" sz="2800">
                <a:solidFill>
                  <a:schemeClr val="accent1"/>
                </a:solidFill>
              </a:rPr>
              <a:t>   </a:t>
            </a:r>
          </a:p>
        </p:txBody>
      </p:sp>
      <p:sp>
        <p:nvSpPr>
          <p:cNvPr id="37376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85725" y="457200"/>
            <a:ext cx="6572250" cy="684306"/>
          </a:xfrm>
          <a:noFill/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en-US" dirty="0"/>
              <a:t>Ex:  Write the expression in simplest form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373789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762866"/>
              </p:ext>
            </p:extLst>
          </p:nvPr>
        </p:nvGraphicFramePr>
        <p:xfrm>
          <a:off x="533400" y="1600200"/>
          <a:ext cx="1295400" cy="590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28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00200"/>
                        <a:ext cx="1295400" cy="5905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90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973521"/>
              </p:ext>
            </p:extLst>
          </p:nvPr>
        </p:nvGraphicFramePr>
        <p:xfrm>
          <a:off x="1792288" y="1676400"/>
          <a:ext cx="2274887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29" name="Equation" r:id="rId5" imgW="609480" imgH="228600" progId="Equation.3">
                  <p:embed/>
                </p:oleObj>
              </mc:Choice>
              <mc:Fallback>
                <p:oleObj name="Equation" r:id="rId5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2288" y="1676400"/>
                        <a:ext cx="2274887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91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391979"/>
              </p:ext>
            </p:extLst>
          </p:nvPr>
        </p:nvGraphicFramePr>
        <p:xfrm>
          <a:off x="139046" y="2377281"/>
          <a:ext cx="3013075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30" name="Equation" r:id="rId7" imgW="723600" imgH="228600" progId="Equation.3">
                  <p:embed/>
                </p:oleObj>
              </mc:Choice>
              <mc:Fallback>
                <p:oleObj name="Equation" r:id="rId7" imgW="723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46" y="2377281"/>
                        <a:ext cx="3013075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92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823551"/>
              </p:ext>
            </p:extLst>
          </p:nvPr>
        </p:nvGraphicFramePr>
        <p:xfrm>
          <a:off x="271463" y="2995613"/>
          <a:ext cx="2638425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31" name="Equation" r:id="rId9" imgW="545760" imgH="215640" progId="Equation.3">
                  <p:embed/>
                </p:oleObj>
              </mc:Choice>
              <mc:Fallback>
                <p:oleObj name="Equation" r:id="rId9" imgW="545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3" y="2995613"/>
                        <a:ext cx="2638425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3793" name="Oval 33"/>
          <p:cNvSpPr>
            <a:spLocks noChangeArrowheads="1"/>
          </p:cNvSpPr>
          <p:nvPr/>
        </p:nvSpPr>
        <p:spPr bwMode="auto">
          <a:xfrm>
            <a:off x="408454" y="2895600"/>
            <a:ext cx="2376768" cy="9144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73794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321423"/>
              </p:ext>
            </p:extLst>
          </p:nvPr>
        </p:nvGraphicFramePr>
        <p:xfrm>
          <a:off x="295835" y="4673600"/>
          <a:ext cx="1532965" cy="1007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32" name="Equation" r:id="rId11" imgW="266400" imgH="444240" progId="Equation.3">
                  <p:embed/>
                </p:oleObj>
              </mc:Choice>
              <mc:Fallback>
                <p:oleObj name="Equation" r:id="rId11" imgW="2664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835" y="4673600"/>
                        <a:ext cx="1532965" cy="10075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95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30825"/>
              </p:ext>
            </p:extLst>
          </p:nvPr>
        </p:nvGraphicFramePr>
        <p:xfrm>
          <a:off x="1582738" y="4495800"/>
          <a:ext cx="18034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33" name="Equation" r:id="rId13" imgW="380880" imgH="457200" progId="Equation.3">
                  <p:embed/>
                </p:oleObj>
              </mc:Choice>
              <mc:Fallback>
                <p:oleObj name="Equation" r:id="rId13" imgW="380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2738" y="4495800"/>
                        <a:ext cx="18034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9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811471"/>
              </p:ext>
            </p:extLst>
          </p:nvPr>
        </p:nvGraphicFramePr>
        <p:xfrm>
          <a:off x="3168520" y="4662955"/>
          <a:ext cx="368948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34" name="Equation" r:id="rId15" imgW="711000" imgH="457200" progId="Equation.3">
                  <p:embed/>
                </p:oleObj>
              </mc:Choice>
              <mc:Fallback>
                <p:oleObj name="Equation" r:id="rId15" imgW="711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520" y="4662955"/>
                        <a:ext cx="368948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799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6145792"/>
              </p:ext>
            </p:extLst>
          </p:nvPr>
        </p:nvGraphicFramePr>
        <p:xfrm>
          <a:off x="-11113" y="5867400"/>
          <a:ext cx="2601913" cy="864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35" name="Equation" r:id="rId17" imgW="444240" imgH="457200" progId="Equation.3">
                  <p:embed/>
                </p:oleObj>
              </mc:Choice>
              <mc:Fallback>
                <p:oleObj name="Equation" r:id="rId17" imgW="444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1113" y="5867400"/>
                        <a:ext cx="2601913" cy="8641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3800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0493720"/>
              </p:ext>
            </p:extLst>
          </p:nvPr>
        </p:nvGraphicFramePr>
        <p:xfrm>
          <a:off x="2965450" y="5867400"/>
          <a:ext cx="26416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36" name="Equation" r:id="rId19" imgW="545760" imgH="431640" progId="Equation.3">
                  <p:embed/>
                </p:oleObj>
              </mc:Choice>
              <mc:Fallback>
                <p:oleObj name="Equation" r:id="rId19" imgW="545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5450" y="5867400"/>
                        <a:ext cx="26416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3801" name="Oval 41"/>
          <p:cNvSpPr>
            <a:spLocks noChangeArrowheads="1"/>
          </p:cNvSpPr>
          <p:nvPr/>
        </p:nvSpPr>
        <p:spPr bwMode="auto">
          <a:xfrm>
            <a:off x="3371850" y="5823884"/>
            <a:ext cx="2876550" cy="1110316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ZW"/>
          </a:p>
        </p:txBody>
      </p:sp>
      <p:sp>
        <p:nvSpPr>
          <p:cNvPr id="373803" name="Text Box 43"/>
          <p:cNvSpPr txBox="1">
            <a:spLocks noChangeArrowheads="1"/>
          </p:cNvSpPr>
          <p:nvPr/>
        </p:nvSpPr>
        <p:spPr bwMode="auto">
          <a:xfrm>
            <a:off x="228600" y="7268696"/>
            <a:ext cx="601980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** If the problem is in radical form to begin with, the answer should be in radical form as well.</a:t>
            </a:r>
          </a:p>
        </p:txBody>
      </p:sp>
    </p:spTree>
    <p:extLst>
      <p:ext uri="{BB962C8B-B14F-4D97-AF65-F5344CB8AC3E}">
        <p14:creationId xmlns:p14="http://schemas.microsoft.com/office/powerpoint/2010/main" val="233725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93" grpId="0" animBg="1"/>
      <p:bldP spid="3738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70418"/>
            <a:ext cx="6172200" cy="1051983"/>
          </a:xfrm>
        </p:spPr>
        <p:txBody>
          <a:bodyPr/>
          <a:lstStyle/>
          <a:p>
            <a:r>
              <a:rPr lang="en-US" sz="2800"/>
              <a:t>Ex:  Perform the indicated operation</a:t>
            </a:r>
          </a:p>
        </p:txBody>
      </p:sp>
      <p:sp>
        <p:nvSpPr>
          <p:cNvPr id="38298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42900" y="1625601"/>
            <a:ext cx="3028950" cy="6548967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lphaLcPeriod"/>
            </a:pPr>
            <a:r>
              <a:rPr lang="en-US" dirty="0"/>
              <a:t>5(4</a:t>
            </a:r>
            <a:r>
              <a:rPr lang="en-US" baseline="30000" dirty="0"/>
              <a:t>3/4</a:t>
            </a:r>
            <a:r>
              <a:rPr lang="en-US" dirty="0"/>
              <a:t>) – 3(4</a:t>
            </a:r>
            <a:r>
              <a:rPr lang="en-US" baseline="30000" dirty="0"/>
              <a:t>3/4</a:t>
            </a:r>
            <a:r>
              <a:rPr lang="en-US" dirty="0"/>
              <a:t>)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   = 2(4</a:t>
            </a:r>
            <a:r>
              <a:rPr lang="en-US" baseline="30000" dirty="0"/>
              <a:t>3/4</a:t>
            </a:r>
            <a:r>
              <a:rPr lang="en-US" dirty="0"/>
              <a:t>)</a:t>
            </a:r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b. </a:t>
            </a:r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  <a:p>
            <a:pPr marL="533400" indent="-533400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382981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3486150" y="1625601"/>
            <a:ext cx="3028950" cy="654896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c. </a:t>
            </a:r>
          </a:p>
          <a:p>
            <a:pPr>
              <a:buFont typeface="Wingdings" pitchFamily="2" charset="2"/>
              <a:buNone/>
            </a:pPr>
            <a:r>
              <a:rPr lang="en-US"/>
              <a:t> =</a:t>
            </a:r>
          </a:p>
          <a:p>
            <a:pPr>
              <a:buFont typeface="Wingdings" pitchFamily="2" charset="2"/>
              <a:buNone/>
            </a:pPr>
            <a:r>
              <a:rPr lang="en-US"/>
              <a:t> =</a:t>
            </a:r>
          </a:p>
          <a:p>
            <a:pPr>
              <a:buFont typeface="Wingdings" pitchFamily="2" charset="2"/>
              <a:buNone/>
            </a:pPr>
            <a:r>
              <a:rPr lang="en-US"/>
              <a:t> = </a:t>
            </a:r>
          </a:p>
        </p:txBody>
      </p:sp>
      <p:sp>
        <p:nvSpPr>
          <p:cNvPr id="382982" name="Oval 6"/>
          <p:cNvSpPr>
            <a:spLocks noChangeArrowheads="1"/>
          </p:cNvSpPr>
          <p:nvPr/>
        </p:nvSpPr>
        <p:spPr bwMode="auto">
          <a:xfrm>
            <a:off x="961465" y="1981200"/>
            <a:ext cx="914400" cy="7112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829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3159244"/>
              </p:ext>
            </p:extLst>
          </p:nvPr>
        </p:nvGraphicFramePr>
        <p:xfrm>
          <a:off x="685799" y="3632200"/>
          <a:ext cx="1571625" cy="64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138"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799" y="3632200"/>
                        <a:ext cx="1571625" cy="6434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298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482586"/>
              </p:ext>
            </p:extLst>
          </p:nvPr>
        </p:nvGraphicFramePr>
        <p:xfrm>
          <a:off x="257175" y="4383741"/>
          <a:ext cx="2314575" cy="656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139" name="Equation" r:id="rId6" imgW="812520" imgH="228600" progId="Equation.3">
                  <p:embed/>
                </p:oleObj>
              </mc:Choice>
              <mc:Fallback>
                <p:oleObj name="Equation" r:id="rId6" imgW="81252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" y="4383741"/>
                        <a:ext cx="2314575" cy="6561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29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315359"/>
              </p:ext>
            </p:extLst>
          </p:nvPr>
        </p:nvGraphicFramePr>
        <p:xfrm>
          <a:off x="685799" y="5080001"/>
          <a:ext cx="2013697" cy="649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140" name="Equation" r:id="rId8" imgW="609480" imgH="228600" progId="Equation.3">
                  <p:embed/>
                </p:oleObj>
              </mc:Choice>
              <mc:Fallback>
                <p:oleObj name="Equation" r:id="rId8" imgW="60948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799" y="5080001"/>
                        <a:ext cx="2013697" cy="6498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298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550340"/>
              </p:ext>
            </p:extLst>
          </p:nvPr>
        </p:nvGraphicFramePr>
        <p:xfrm>
          <a:off x="285750" y="5791200"/>
          <a:ext cx="971550" cy="677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141" name="Equation" r:id="rId10" imgW="304560" imgH="228600" progId="Equation.3">
                  <p:embed/>
                </p:oleObj>
              </mc:Choice>
              <mc:Fallback>
                <p:oleObj name="Equation" r:id="rId10" imgW="30456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5791200"/>
                        <a:ext cx="971550" cy="6773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2991" name="Oval 15"/>
          <p:cNvSpPr>
            <a:spLocks noChangeArrowheads="1"/>
          </p:cNvSpPr>
          <p:nvPr/>
        </p:nvSpPr>
        <p:spPr bwMode="auto">
          <a:xfrm>
            <a:off x="0" y="5689600"/>
            <a:ext cx="1314450" cy="9144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8299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082711"/>
              </p:ext>
            </p:extLst>
          </p:nvPr>
        </p:nvGraphicFramePr>
        <p:xfrm>
          <a:off x="3829050" y="1625600"/>
          <a:ext cx="21907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142" name="Equation" r:id="rId12" imgW="711000" imgH="228600" progId="Equation.3">
                  <p:embed/>
                </p:oleObj>
              </mc:Choice>
              <mc:Fallback>
                <p:oleObj name="Equation" r:id="rId12" imgW="711000" imgH="228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9050" y="1625600"/>
                        <a:ext cx="21907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299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494540"/>
              </p:ext>
            </p:extLst>
          </p:nvPr>
        </p:nvGraphicFramePr>
        <p:xfrm>
          <a:off x="3829050" y="2336800"/>
          <a:ext cx="2038350" cy="575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143" name="Equation" r:id="rId14" imgW="876240" imgH="228600" progId="Equation.3">
                  <p:embed/>
                </p:oleObj>
              </mc:Choice>
              <mc:Fallback>
                <p:oleObj name="Equation" r:id="rId14" imgW="87624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9050" y="2336800"/>
                        <a:ext cx="2038350" cy="5757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299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5435665"/>
              </p:ext>
            </p:extLst>
          </p:nvPr>
        </p:nvGraphicFramePr>
        <p:xfrm>
          <a:off x="3829050" y="2946400"/>
          <a:ext cx="2038350" cy="601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144" name="Equation" r:id="rId16" imgW="622080" imgH="228600" progId="Equation.3">
                  <p:embed/>
                </p:oleObj>
              </mc:Choice>
              <mc:Fallback>
                <p:oleObj name="Equation" r:id="rId16" imgW="622080" imgH="2286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9050" y="2946400"/>
                        <a:ext cx="2038350" cy="601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299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0288542"/>
              </p:ext>
            </p:extLst>
          </p:nvPr>
        </p:nvGraphicFramePr>
        <p:xfrm>
          <a:off x="3829050" y="3657601"/>
          <a:ext cx="1276350" cy="573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145" name="Equation" r:id="rId18" imgW="330120" imgH="228600" progId="Equation.3">
                  <p:embed/>
                </p:oleObj>
              </mc:Choice>
              <mc:Fallback>
                <p:oleObj name="Equation" r:id="rId18" imgW="33012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9050" y="3657601"/>
                        <a:ext cx="1276350" cy="5736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2996" name="Oval 20"/>
          <p:cNvSpPr>
            <a:spLocks noChangeArrowheads="1"/>
          </p:cNvSpPr>
          <p:nvPr/>
        </p:nvSpPr>
        <p:spPr bwMode="auto">
          <a:xfrm>
            <a:off x="3771900" y="3657600"/>
            <a:ext cx="1714500" cy="6096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sp>
        <p:nvSpPr>
          <p:cNvPr id="382997" name="Text Box 21"/>
          <p:cNvSpPr txBox="1">
            <a:spLocks noChangeArrowheads="1"/>
          </p:cNvSpPr>
          <p:nvPr/>
        </p:nvSpPr>
        <p:spPr bwMode="auto">
          <a:xfrm>
            <a:off x="2571750" y="5588000"/>
            <a:ext cx="4171950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          If the original problem is in radical form, </a:t>
            </a:r>
            <a:r>
              <a:rPr lang="en-US" sz="2400" dirty="0" smtClean="0"/>
              <a:t>the </a:t>
            </a:r>
            <a:r>
              <a:rPr lang="en-US" sz="2400" dirty="0"/>
              <a:t>answer should be in radical form as well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spcBef>
                <a:spcPct val="50000"/>
              </a:spcBef>
            </a:pPr>
            <a:r>
              <a:rPr lang="en-US" sz="2400" dirty="0"/>
              <a:t>If the problem is in rational exponent form, the answer should be in rational exponent form.</a:t>
            </a:r>
          </a:p>
        </p:txBody>
      </p:sp>
      <p:sp>
        <p:nvSpPr>
          <p:cNvPr id="382998" name="Line 22"/>
          <p:cNvSpPr>
            <a:spLocks noChangeShapeType="1"/>
          </p:cNvSpPr>
          <p:nvPr/>
        </p:nvSpPr>
        <p:spPr bwMode="auto">
          <a:xfrm flipH="1" flipV="1">
            <a:off x="1815353" y="2692400"/>
            <a:ext cx="884144" cy="50800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383000" name="Line 24"/>
          <p:cNvSpPr>
            <a:spLocks noChangeShapeType="1"/>
          </p:cNvSpPr>
          <p:nvPr/>
        </p:nvSpPr>
        <p:spPr bwMode="auto">
          <a:xfrm flipH="1">
            <a:off x="1543050" y="5892800"/>
            <a:ext cx="1428750" cy="10160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383001" name="Line 25"/>
          <p:cNvSpPr>
            <a:spLocks noChangeShapeType="1"/>
          </p:cNvSpPr>
          <p:nvPr/>
        </p:nvSpPr>
        <p:spPr bwMode="auto">
          <a:xfrm flipV="1">
            <a:off x="4000500" y="4368800"/>
            <a:ext cx="628650" cy="121920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82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2" grpId="0" animBg="1"/>
      <p:bldP spid="382991" grpId="0" animBg="1"/>
      <p:bldP spid="382996" grpId="0" animBg="1"/>
      <p:bldP spid="382997" grpId="0"/>
      <p:bldP spid="382998" grpId="0" animBg="1"/>
      <p:bldP spid="382998" grpId="1" animBg="1"/>
      <p:bldP spid="383000" grpId="0" animBg="1"/>
      <p:bldP spid="38300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More Examples</a:t>
            </a:r>
          </a:p>
        </p:txBody>
      </p:sp>
      <p:graphicFrame>
        <p:nvGraphicFramePr>
          <p:cNvPr id="389124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74203255"/>
              </p:ext>
            </p:extLst>
          </p:nvPr>
        </p:nvGraphicFramePr>
        <p:xfrm>
          <a:off x="1219200" y="1752599"/>
          <a:ext cx="1493350" cy="877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48" name="Equation" r:id="rId3" imgW="431640" imgH="253800" progId="Equation.3">
                  <p:embed/>
                </p:oleObj>
              </mc:Choice>
              <mc:Fallback>
                <p:oleObj name="Equation" r:id="rId3" imgW="43164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752599"/>
                        <a:ext cx="1493350" cy="877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985459"/>
              </p:ext>
            </p:extLst>
          </p:nvPr>
        </p:nvGraphicFramePr>
        <p:xfrm>
          <a:off x="2819400" y="1905000"/>
          <a:ext cx="1295400" cy="541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49" name="Equation" r:id="rId5" imgW="126720" imgH="139680" progId="Equation.3">
                  <p:embed/>
                </p:oleObj>
              </mc:Choice>
              <mc:Fallback>
                <p:oleObj name="Equation" r:id="rId5" imgW="126720" imgH="1396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905000"/>
                        <a:ext cx="1295400" cy="541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28" name="Oval 8"/>
          <p:cNvSpPr>
            <a:spLocks noChangeArrowheads="1"/>
          </p:cNvSpPr>
          <p:nvPr/>
        </p:nvSpPr>
        <p:spPr bwMode="auto">
          <a:xfrm>
            <a:off x="2971800" y="1858682"/>
            <a:ext cx="628650" cy="7112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891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198451"/>
              </p:ext>
            </p:extLst>
          </p:nvPr>
        </p:nvGraphicFramePr>
        <p:xfrm>
          <a:off x="990600" y="3048000"/>
          <a:ext cx="1600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0" name="Equation" r:id="rId7" imgW="431640" imgH="253800" progId="Equation.3">
                  <p:embed/>
                </p:oleObj>
              </mc:Choice>
              <mc:Fallback>
                <p:oleObj name="Equation" r:id="rId7" imgW="431640" imgH="253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048000"/>
                        <a:ext cx="16002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833834"/>
              </p:ext>
            </p:extLst>
          </p:nvPr>
        </p:nvGraphicFramePr>
        <p:xfrm>
          <a:off x="2667000" y="3124200"/>
          <a:ext cx="9334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1" name="Equation" r:id="rId9" imgW="126720" imgH="139680" progId="Equation.3">
                  <p:embed/>
                </p:oleObj>
              </mc:Choice>
              <mc:Fallback>
                <p:oleObj name="Equation" r:id="rId9" imgW="126720" imgH="1396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124200"/>
                        <a:ext cx="9334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33" name="Oval 13"/>
          <p:cNvSpPr>
            <a:spLocks noChangeArrowheads="1"/>
          </p:cNvSpPr>
          <p:nvPr/>
        </p:nvSpPr>
        <p:spPr bwMode="auto">
          <a:xfrm>
            <a:off x="2822762" y="2971800"/>
            <a:ext cx="514350" cy="8128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8913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111905"/>
              </p:ext>
            </p:extLst>
          </p:nvPr>
        </p:nvGraphicFramePr>
        <p:xfrm>
          <a:off x="1143000" y="4191000"/>
          <a:ext cx="1447800" cy="880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2" name="Equation" r:id="rId10" imgW="469800" imgH="279360" progId="Equation.3">
                  <p:embed/>
                </p:oleObj>
              </mc:Choice>
              <mc:Fallback>
                <p:oleObj name="Equation" r:id="rId10" imgW="469800" imgH="27936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191000"/>
                        <a:ext cx="1447800" cy="8805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3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558341"/>
              </p:ext>
            </p:extLst>
          </p:nvPr>
        </p:nvGraphicFramePr>
        <p:xfrm>
          <a:off x="2765612" y="4267200"/>
          <a:ext cx="571500" cy="677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3" name="Equation" r:id="rId12" imgW="139680" imgH="164880" progId="Equation.3">
                  <p:embed/>
                </p:oleObj>
              </mc:Choice>
              <mc:Fallback>
                <p:oleObj name="Equation" r:id="rId12" imgW="139680" imgH="1648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5612" y="4267200"/>
                        <a:ext cx="571500" cy="6773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38" name="Oval 18"/>
          <p:cNvSpPr>
            <a:spLocks noChangeArrowheads="1"/>
          </p:cNvSpPr>
          <p:nvPr/>
        </p:nvSpPr>
        <p:spPr bwMode="auto">
          <a:xfrm>
            <a:off x="2887756" y="4191000"/>
            <a:ext cx="571500" cy="9144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8913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4536953"/>
              </p:ext>
            </p:extLst>
          </p:nvPr>
        </p:nvGraphicFramePr>
        <p:xfrm>
          <a:off x="533401" y="5136776"/>
          <a:ext cx="1828800" cy="729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4" name="Equation" r:id="rId14" imgW="419040" imgH="241200" progId="Equation.3">
                  <p:embed/>
                </p:oleObj>
              </mc:Choice>
              <mc:Fallback>
                <p:oleObj name="Equation" r:id="rId14" imgW="419040" imgH="2412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1" y="5136776"/>
                        <a:ext cx="1828800" cy="7291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4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494692"/>
              </p:ext>
            </p:extLst>
          </p:nvPr>
        </p:nvGraphicFramePr>
        <p:xfrm>
          <a:off x="2282638" y="5136776"/>
          <a:ext cx="1832162" cy="745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5" name="Equation" r:id="rId16" imgW="545760" imgH="241200" progId="Equation.3">
                  <p:embed/>
                </p:oleObj>
              </mc:Choice>
              <mc:Fallback>
                <p:oleObj name="Equation" r:id="rId16" imgW="545760" imgH="2412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2638" y="5136776"/>
                        <a:ext cx="1832162" cy="7450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4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5945286"/>
              </p:ext>
            </p:extLst>
          </p:nvPr>
        </p:nvGraphicFramePr>
        <p:xfrm>
          <a:off x="1371600" y="6019800"/>
          <a:ext cx="2114550" cy="778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6" name="Equation" r:id="rId18" imgW="787320" imgH="241200" progId="Equation.3">
                  <p:embed/>
                </p:oleObj>
              </mc:Choice>
              <mc:Fallback>
                <p:oleObj name="Equation" r:id="rId18" imgW="787320" imgH="2412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6019800"/>
                        <a:ext cx="2114550" cy="7789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45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126147"/>
              </p:ext>
            </p:extLst>
          </p:nvPr>
        </p:nvGraphicFramePr>
        <p:xfrm>
          <a:off x="3857624" y="6172200"/>
          <a:ext cx="1552575" cy="588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7" name="Equation" r:id="rId20" imgW="419040" imgH="139680" progId="Equation.3">
                  <p:embed/>
                </p:oleObj>
              </mc:Choice>
              <mc:Fallback>
                <p:oleObj name="Equation" r:id="rId20" imgW="419040" imgH="1396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4" y="6172200"/>
                        <a:ext cx="1552575" cy="5884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47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9021191"/>
              </p:ext>
            </p:extLst>
          </p:nvPr>
        </p:nvGraphicFramePr>
        <p:xfrm>
          <a:off x="4343400" y="7217586"/>
          <a:ext cx="914400" cy="78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8" name="Equation" r:id="rId22" imgW="291960" imgH="190440" progId="Equation.3">
                  <p:embed/>
                </p:oleObj>
              </mc:Choice>
              <mc:Fallback>
                <p:oleObj name="Equation" r:id="rId22" imgW="291960" imgH="1904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7217586"/>
                        <a:ext cx="914400" cy="782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49" name="Oval 29"/>
          <p:cNvSpPr>
            <a:spLocks noChangeArrowheads="1"/>
          </p:cNvSpPr>
          <p:nvPr/>
        </p:nvSpPr>
        <p:spPr bwMode="auto">
          <a:xfrm>
            <a:off x="4446494" y="7213600"/>
            <a:ext cx="914400" cy="9398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8" grpId="0" animBg="1"/>
      <p:bldP spid="389133" grpId="0" animBg="1"/>
      <p:bldP spid="389138" grpId="0" animBg="1"/>
      <p:bldP spid="3891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2" name="Rectangle 4"/>
          <p:cNvSpPr>
            <a:spLocks noGrp="1" noChangeArrowheads="1"/>
          </p:cNvSpPr>
          <p:nvPr>
            <p:ph type="title"/>
          </p:nvPr>
        </p:nvSpPr>
        <p:spPr>
          <a:xfrm>
            <a:off x="-171450" y="41835"/>
            <a:ext cx="6172200" cy="1519767"/>
          </a:xfrm>
        </p:spPr>
        <p:txBody>
          <a:bodyPr/>
          <a:lstStyle/>
          <a:p>
            <a:r>
              <a:rPr lang="en-US" sz="3200" dirty="0"/>
              <a:t>Ex:  Simplify the Expression.  </a:t>
            </a:r>
            <a:br>
              <a:rPr lang="en-US" sz="3200" dirty="0"/>
            </a:br>
            <a:r>
              <a:rPr lang="en-US" sz="3200" dirty="0"/>
              <a:t>Assume all variables are positive.</a:t>
            </a:r>
          </a:p>
        </p:txBody>
      </p:sp>
      <p:graphicFrame>
        <p:nvGraphicFramePr>
          <p:cNvPr id="396295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52385288"/>
              </p:ext>
            </p:extLst>
          </p:nvPr>
        </p:nvGraphicFramePr>
        <p:xfrm>
          <a:off x="685800" y="2179638"/>
          <a:ext cx="1700212" cy="94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471" name="Equation" r:id="rId3" imgW="457200" imgH="253800" progId="Equation.3">
                  <p:embed/>
                </p:oleObj>
              </mc:Choice>
              <mc:Fallback>
                <p:oleObj name="Equation" r:id="rId3" imgW="457200" imgH="253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179638"/>
                        <a:ext cx="1700212" cy="944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629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997081"/>
              </p:ext>
            </p:extLst>
          </p:nvPr>
        </p:nvGraphicFramePr>
        <p:xfrm>
          <a:off x="2180665" y="2082178"/>
          <a:ext cx="2238375" cy="992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472" name="Equation" r:id="rId5" imgW="799920" imgH="253800" progId="Equation.3">
                  <p:embed/>
                </p:oleObj>
              </mc:Choice>
              <mc:Fallback>
                <p:oleObj name="Equation" r:id="rId5" imgW="799920" imgH="253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0665" y="2082178"/>
                        <a:ext cx="2238375" cy="9927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62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047903"/>
              </p:ext>
            </p:extLst>
          </p:nvPr>
        </p:nvGraphicFramePr>
        <p:xfrm>
          <a:off x="4305300" y="2328832"/>
          <a:ext cx="1485900" cy="677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473" name="Equation" r:id="rId7" imgW="355320" imgH="203040" progId="Equation.3">
                  <p:embed/>
                </p:oleObj>
              </mc:Choice>
              <mc:Fallback>
                <p:oleObj name="Equation" r:id="rId7" imgW="355320" imgH="203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5300" y="2328832"/>
                        <a:ext cx="1485900" cy="6773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301" name="Oval 13"/>
          <p:cNvSpPr>
            <a:spLocks noChangeArrowheads="1"/>
          </p:cNvSpPr>
          <p:nvPr/>
        </p:nvSpPr>
        <p:spPr bwMode="auto">
          <a:xfrm>
            <a:off x="4545106" y="2294965"/>
            <a:ext cx="1219200" cy="7112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9630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986572"/>
              </p:ext>
            </p:extLst>
          </p:nvPr>
        </p:nvGraphicFramePr>
        <p:xfrm>
          <a:off x="132229" y="3583227"/>
          <a:ext cx="1772772" cy="1174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474" name="Equation" r:id="rId9" imgW="380880" imgH="482400" progId="Equation.3">
                  <p:embed/>
                </p:oleObj>
              </mc:Choice>
              <mc:Fallback>
                <p:oleObj name="Equation" r:id="rId9" imgW="380880" imgH="482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229" y="3583227"/>
                        <a:ext cx="1772772" cy="11740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630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114625"/>
              </p:ext>
            </p:extLst>
          </p:nvPr>
        </p:nvGraphicFramePr>
        <p:xfrm>
          <a:off x="228600" y="4902200"/>
          <a:ext cx="1628775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475" name="Equation" r:id="rId11" imgW="495000" imgH="520560" progId="Equation.3">
                  <p:embed/>
                </p:oleObj>
              </mc:Choice>
              <mc:Fallback>
                <p:oleObj name="Equation" r:id="rId11" imgW="495000" imgH="52056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902200"/>
                        <a:ext cx="1628775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6307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910675"/>
              </p:ext>
            </p:extLst>
          </p:nvPr>
        </p:nvGraphicFramePr>
        <p:xfrm>
          <a:off x="0" y="6096747"/>
          <a:ext cx="1740013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476" name="Equation" r:id="rId13" imgW="342720" imgH="419040" progId="Equation.3">
                  <p:embed/>
                </p:oleObj>
              </mc:Choice>
              <mc:Fallback>
                <p:oleObj name="Equation" r:id="rId13" imgW="342720" imgH="4190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96747"/>
                        <a:ext cx="1740013" cy="139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309" name="Oval 21"/>
          <p:cNvSpPr>
            <a:spLocks noChangeArrowheads="1"/>
          </p:cNvSpPr>
          <p:nvPr/>
        </p:nvSpPr>
        <p:spPr bwMode="auto">
          <a:xfrm>
            <a:off x="457200" y="6152776"/>
            <a:ext cx="1485900" cy="16510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graphicFrame>
        <p:nvGraphicFramePr>
          <p:cNvPr id="396311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126011"/>
              </p:ext>
            </p:extLst>
          </p:nvPr>
        </p:nvGraphicFramePr>
        <p:xfrm>
          <a:off x="3809999" y="3962400"/>
          <a:ext cx="3145973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477" name="Equation" r:id="rId15" imgW="457200" imgH="622080" progId="Equation.3">
                  <p:embed/>
                </p:oleObj>
              </mc:Choice>
              <mc:Fallback>
                <p:oleObj name="Equation" r:id="rId15" imgW="457200" imgH="6220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9999" y="3962400"/>
                        <a:ext cx="3145973" cy="172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631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467135"/>
              </p:ext>
            </p:extLst>
          </p:nvPr>
        </p:nvGraphicFramePr>
        <p:xfrm>
          <a:off x="3668806" y="6064996"/>
          <a:ext cx="3036794" cy="996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478" name="Equation" r:id="rId17" imgW="799920" imgH="304560" progId="Equation.3">
                  <p:embed/>
                </p:oleObj>
              </mc:Choice>
              <mc:Fallback>
                <p:oleObj name="Equation" r:id="rId17" imgW="799920" imgH="30456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8806" y="6064996"/>
                        <a:ext cx="3036794" cy="9969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6315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218849"/>
              </p:ext>
            </p:extLst>
          </p:nvPr>
        </p:nvGraphicFramePr>
        <p:xfrm>
          <a:off x="3786741" y="7358251"/>
          <a:ext cx="2004459" cy="1035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479" name="Equation" r:id="rId19" imgW="711000" imgH="304560" progId="Equation.3">
                  <p:embed/>
                </p:oleObj>
              </mc:Choice>
              <mc:Fallback>
                <p:oleObj name="Equation" r:id="rId19" imgW="711000" imgH="30456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741" y="7358251"/>
                        <a:ext cx="2004459" cy="10357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317" name="Oval 29"/>
          <p:cNvSpPr>
            <a:spLocks noChangeArrowheads="1"/>
          </p:cNvSpPr>
          <p:nvPr/>
        </p:nvSpPr>
        <p:spPr bwMode="auto">
          <a:xfrm>
            <a:off x="3352800" y="7315200"/>
            <a:ext cx="2686050" cy="1494118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ZW"/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>
          <a:xfrm>
            <a:off x="-152400" y="7642677"/>
            <a:ext cx="3733800" cy="986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FF0000"/>
                </a:solidFill>
              </a:rPr>
              <a:t>Classwork:7.2#24-39x3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Show work.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6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6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6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6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6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6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6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6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6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6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6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6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6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6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6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6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6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6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6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6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6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6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6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6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6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6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6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6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6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96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6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6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96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6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96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9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96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301" grpId="0" animBg="1"/>
      <p:bldP spid="396309" grpId="0" animBg="1"/>
      <p:bldP spid="396317" grpId="0" animBg="1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</TotalTime>
  <Words>285</Words>
  <Application>Microsoft Office PowerPoint</Application>
  <PresentationFormat>On-screen Show (4:3)</PresentationFormat>
  <Paragraphs>57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Equation</vt:lpstr>
      <vt:lpstr>7.2 Properties of Rational Exponents</vt:lpstr>
      <vt:lpstr>Review of Properties of Exponents from section 6.1</vt:lpstr>
      <vt:lpstr>Ex:  Simplify. (no decimal answers)</vt:lpstr>
      <vt:lpstr>   </vt:lpstr>
      <vt:lpstr>   </vt:lpstr>
      <vt:lpstr>Ex:  Perform the indicated operation</vt:lpstr>
      <vt:lpstr>More Examples</vt:lpstr>
      <vt:lpstr>Ex:  Simplify the Expression.   Assume all variables are positive.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7.2 Properties of Rational Exponents</dc:title>
  <dc:creator> </dc:creator>
  <cp:lastModifiedBy>Raja, Sheila</cp:lastModifiedBy>
  <cp:revision>24</cp:revision>
  <cp:lastPrinted>1601-01-01T00:00:00Z</cp:lastPrinted>
  <dcterms:created xsi:type="dcterms:W3CDTF">2004-01-07T02:16:17Z</dcterms:created>
  <dcterms:modified xsi:type="dcterms:W3CDTF">2012-04-19T19:54:17Z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